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86" r:id="rId12"/>
    <p:sldId id="262" r:id="rId13"/>
    <p:sldId id="292" r:id="rId14"/>
    <p:sldId id="279" r:id="rId15"/>
    <p:sldId id="260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103" d="100"/>
          <a:sy n="103" d="100"/>
        </p:scale>
        <p:origin x="912" y="10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12/22/2025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12/22/2025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Basic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Dynamic delivery​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278313" cy="3737541"/>
          </a:xfrm>
        </p:spPr>
        <p:txBody>
          <a:bodyPr/>
          <a:lstStyle/>
          <a:p>
            <a:r>
              <a:rPr lang="en-US" dirty="0"/>
              <a:t>Learn to infuse energy into your delivery to leave a lasting impression​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24EE9911-8AC9-5BE2-4456-0175FD28D08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554612853"/>
              </p:ext>
            </p:extLst>
          </p:nvPr>
        </p:nvGraphicFramePr>
        <p:xfrm>
          <a:off x="5241925" y="2417763"/>
          <a:ext cx="6188076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695814">
                  <a:extLst>
                    <a:ext uri="{9D8B030D-6E8A-4147-A177-3AD203B41FA5}">
                      <a16:colId xmlns:a16="http://schemas.microsoft.com/office/drawing/2014/main" val="248340271"/>
                    </a:ext>
                  </a:extLst>
                </a:gridCol>
                <a:gridCol w="2052644">
                  <a:extLst>
                    <a:ext uri="{9D8B030D-6E8A-4147-A177-3AD203B41FA5}">
                      <a16:colId xmlns:a16="http://schemas.microsoft.com/office/drawing/2014/main" val="2825265259"/>
                    </a:ext>
                  </a:extLst>
                </a:gridCol>
                <a:gridCol w="1233830">
                  <a:extLst>
                    <a:ext uri="{9D8B030D-6E8A-4147-A177-3AD203B41FA5}">
                      <a16:colId xmlns:a16="http://schemas.microsoft.com/office/drawing/2014/main" val="207959087"/>
                    </a:ext>
                  </a:extLst>
                </a:gridCol>
                <a:gridCol w="1205788">
                  <a:extLst>
                    <a:ext uri="{9D8B030D-6E8A-4147-A177-3AD203B41FA5}">
                      <a16:colId xmlns:a16="http://schemas.microsoft.com/office/drawing/2014/main" val="310469273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Metric​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Actual​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3844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Audience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attendance​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attendees​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120​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559787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Engagement duration​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Minutes​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60​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53674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Q&amp;A interaction​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questions​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991020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Positive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feedback​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9432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Final tips &amp; takeaways​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/>
              <a:t>Consistent rehearsal​</a:t>
            </a:r>
          </a:p>
          <a:p>
            <a:pPr lvl="1"/>
            <a:r>
              <a:rPr lang="en-US" dirty="0"/>
              <a:t>Practice makes perfect, so strengthen your familiarity with the presentation​</a:t>
            </a:r>
          </a:p>
          <a:p>
            <a:r>
              <a:rPr lang="en-US" dirty="0"/>
              <a:t>Refine delivery style​</a:t>
            </a:r>
          </a:p>
          <a:p>
            <a:pPr lvl="1"/>
            <a:r>
              <a:rPr lang="en-US" dirty="0"/>
              <a:t>Pacing, tone, and emphasis​</a:t>
            </a:r>
          </a:p>
          <a:p>
            <a:r>
              <a:rPr lang="en-US" dirty="0"/>
              <a:t>Timing and transitions​</a:t>
            </a:r>
          </a:p>
          <a:p>
            <a:pPr lvl="1"/>
            <a:r>
              <a:rPr lang="en-US" dirty="0"/>
              <a:t>Aim for seamless, professional delivery​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/>
          <a:p>
            <a:r>
              <a:rPr lang="en-US" dirty="0"/>
              <a:t>Seek feedback​</a:t>
            </a:r>
          </a:p>
          <a:p>
            <a:r>
              <a:rPr lang="en-US" dirty="0"/>
              <a:t>Reflect on performance​</a:t>
            </a:r>
          </a:p>
          <a:p>
            <a:r>
              <a:rPr lang="en-US" dirty="0"/>
              <a:t>Explore new techniques​</a:t>
            </a:r>
          </a:p>
          <a:p>
            <a:r>
              <a:rPr lang="en-US" dirty="0"/>
              <a:t>Set personal goals​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Speaking engagement metrics​</a:t>
            </a:r>
          </a:p>
        </p:txBody>
      </p:sp>
      <p:graphicFrame>
        <p:nvGraphicFramePr>
          <p:cNvPr id="14" name="Table Placeholder 13">
            <a:extLst>
              <a:ext uri="{FF2B5EF4-FFF2-40B4-BE49-F238E27FC236}">
                <a16:creationId xmlns:a16="http://schemas.microsoft.com/office/drawing/2014/main" id="{597B3320-3330-1F17-5E4B-B24CAB0A4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34130339"/>
              </p:ext>
            </p:extLst>
          </p:nvPr>
        </p:nvGraphicFramePr>
        <p:xfrm>
          <a:off x="762000" y="2417763"/>
          <a:ext cx="10666412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44221">
                  <a:extLst>
                    <a:ext uri="{9D8B030D-6E8A-4147-A177-3AD203B41FA5}">
                      <a16:colId xmlns:a16="http://schemas.microsoft.com/office/drawing/2014/main" val="4239035621"/>
                    </a:ext>
                  </a:extLst>
                </a:gridCol>
                <a:gridCol w="3253189">
                  <a:extLst>
                    <a:ext uri="{9D8B030D-6E8A-4147-A177-3AD203B41FA5}">
                      <a16:colId xmlns:a16="http://schemas.microsoft.com/office/drawing/2014/main" val="1645754944"/>
                    </a:ext>
                  </a:extLst>
                </a:gridCol>
                <a:gridCol w="2005852">
                  <a:extLst>
                    <a:ext uri="{9D8B030D-6E8A-4147-A177-3AD203B41FA5}">
                      <a16:colId xmlns:a16="http://schemas.microsoft.com/office/drawing/2014/main" val="4278473568"/>
                    </a:ext>
                  </a:extLst>
                </a:gridCol>
                <a:gridCol w="1963150">
                  <a:extLst>
                    <a:ext uri="{9D8B030D-6E8A-4147-A177-3AD203B41FA5}">
                      <a16:colId xmlns:a16="http://schemas.microsoft.com/office/drawing/2014/main" val="76074218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Impact factor​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Achieved​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893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Audience interaction​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85​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88​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437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Knowledge retention​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80​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9487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Post-presentation surveys​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Average rating​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Referral rate​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7467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 lnSpcReduction="10000"/>
          </a:bodyPr>
          <a:lstStyle/>
          <a:p>
            <a:r>
              <a:rPr lang="en-US" dirty="0"/>
              <a:t>Brita Tamm​</a:t>
            </a:r>
          </a:p>
          <a:p>
            <a:r>
              <a:rPr lang="en-US" dirty="0"/>
              <a:t>502-555-0152​</a:t>
            </a:r>
          </a:p>
          <a:p>
            <a:r>
              <a:rPr lang="en-US" dirty="0"/>
              <a:t>brita@firstupconsultants.com​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Overcoming nervousness​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Effective delivery techniques​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Voice modulation is a powerful tool in public speaking. It involves varying pitch, tone, and volume to convey emotion, emphasize points, and maintain interest:</a:t>
            </a:r>
          </a:p>
          <a:p>
            <a:pPr lvl="1"/>
            <a:r>
              <a:rPr lang="en-US" dirty="0"/>
              <a:t>Pitch variation​</a:t>
            </a:r>
          </a:p>
          <a:p>
            <a:pPr lvl="1"/>
            <a:r>
              <a:rPr lang="en-US" dirty="0"/>
              <a:t>Tone inflection​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r>
              <a:rPr lang="en-US" dirty="0"/>
              <a:t>Know your material in advance​</a:t>
            </a:r>
          </a:p>
          <a:p>
            <a:r>
              <a:rPr lang="en-US" dirty="0"/>
              <a:t>Anticipate common </a:t>
            </a:r>
            <a:br>
              <a:rPr lang="en-US" dirty="0"/>
            </a:br>
            <a:r>
              <a:rPr lang="en-US" dirty="0"/>
              <a:t>questions​</a:t>
            </a:r>
          </a:p>
          <a:p>
            <a:r>
              <a:rPr lang="en-US" dirty="0"/>
              <a:t>Rehearse your responses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 session is essential for projecting confidence and authority. Consider the following tips for staying composed:​</a:t>
            </a:r>
          </a:p>
          <a:p>
            <a:pPr lvl="1"/>
            <a:r>
              <a:rPr lang="en-US" dirty="0"/>
              <a:t>Stay calm​</a:t>
            </a:r>
          </a:p>
          <a:p>
            <a:pPr lvl="1"/>
            <a:r>
              <a:rPr lang="en-US" dirty="0"/>
              <a:t>Actively listen​</a:t>
            </a:r>
          </a:p>
          <a:p>
            <a:pPr lvl="1"/>
            <a:r>
              <a:rPr lang="en-US" dirty="0"/>
              <a:t>Pause and reflect​</a:t>
            </a:r>
          </a:p>
          <a:p>
            <a:pPr lvl="1"/>
            <a:r>
              <a:rPr lang="en-US" dirty="0"/>
              <a:t>Maintain eye contact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Speaking impact​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 dirty="0"/>
              <a:t>Your ability to communicate effectively will leave a lasting impact on your audience​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{B356E50B-9460-4879-8EBF-52B3F483B579}TF55c86556-70ea-476e-aa05-13a38f2d5b0da1381d77_win32-a3c664429073</Template>
  <TotalTime>0</TotalTime>
  <Words>499</Words>
  <Application>Microsoft Office PowerPoint</Application>
  <PresentationFormat>Widescreen</PresentationFormat>
  <Paragraphs>124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Calibri</vt:lpstr>
      <vt:lpstr>Custom</vt:lpstr>
      <vt:lpstr>Basic presentation</vt:lpstr>
      <vt:lpstr>Agenda</vt:lpstr>
      <vt:lpstr>The power of communication</vt:lpstr>
      <vt:lpstr>Overcoming nervousness​</vt:lpstr>
      <vt:lpstr>Engaging the audience</vt:lpstr>
      <vt:lpstr>Selecting  visual aids</vt:lpstr>
      <vt:lpstr>Effective delivery techniques​</vt:lpstr>
      <vt:lpstr>Navigating Q&amp;A sessions</vt:lpstr>
      <vt:lpstr>Speaking impact​</vt:lpstr>
      <vt:lpstr>Dynamic delivery​</vt:lpstr>
      <vt:lpstr>Final tips &amp; takeaways​</vt:lpstr>
      <vt:lpstr>Speaking engagement metrics​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sajana wickramarathna</dc:creator>
  <cp:lastModifiedBy>sajana wickramarathna</cp:lastModifiedBy>
  <cp:revision>1</cp:revision>
  <dcterms:created xsi:type="dcterms:W3CDTF">2025-12-22T04:30:34Z</dcterms:created>
  <dcterms:modified xsi:type="dcterms:W3CDTF">2025-12-22T04:30:54Z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